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81A1ACA-B80E-499C-88C3-B0D1C40B31F5}">
  <a:tblStyle styleId="{A81A1ACA-B80E-499C-88C3-B0D1C40B31F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4570435182_0_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4570435182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27705457a68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27705457a6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4.pn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694375" y="1820338"/>
            <a:ext cx="1056525" cy="1056525"/>
          </a:xfrm>
          <a:prstGeom prst="rect">
            <a:avLst/>
          </a:prstGeom>
          <a:noFill/>
          <a:ln>
            <a:noFill/>
          </a:ln>
        </p:spPr>
      </p:pic>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Historical Significance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Colonialism &amp; Acquisition</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0" name="Google Shape;60;p13"/>
          <p:cNvGraphicFramePr/>
          <p:nvPr/>
        </p:nvGraphicFramePr>
        <p:xfrm>
          <a:off x="455300" y="4180500"/>
          <a:ext cx="3000000" cy="3000000"/>
        </p:xfrm>
        <a:graphic>
          <a:graphicData uri="http://schemas.openxmlformats.org/drawingml/2006/table">
            <a:tbl>
              <a:tblPr>
                <a:noFill/>
                <a:tableStyleId>{A81A1ACA-B80E-499C-88C3-B0D1C40B31F5}</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1:29, End at 3:36)</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“So we have a long and painful history when it comes to talking about Native American objects in the museum and we’ll try to unpack that history. So what are we talking about when we talk about Native American objects? As an example, I’m showing you Storage Box made by a Tlingit artist in present day Alaska. Today, at the Metropolitan Museum of Art made in the late 19th </a:t>
                      </a:r>
                      <a:r>
                        <a:rPr lang="en" sz="1100">
                          <a:latin typeface="Inter"/>
                          <a:ea typeface="Inter"/>
                          <a:cs typeface="Inter"/>
                          <a:sym typeface="Inter"/>
                        </a:rPr>
                        <a:t>century</a:t>
                      </a:r>
                      <a:r>
                        <a:rPr lang="en" sz="1100">
                          <a:latin typeface="Inter"/>
                          <a:ea typeface="Inter"/>
                          <a:cs typeface="Inter"/>
                          <a:sym typeface="Inter"/>
                        </a:rPr>
                        <a:t>. In general, a lot of the case studies that we’re interested in relate to objects </a:t>
                      </a:r>
                      <a:r>
                        <a:rPr lang="en" sz="1100">
                          <a:latin typeface="Inter"/>
                          <a:ea typeface="Inter"/>
                          <a:cs typeface="Inter"/>
                          <a:sym typeface="Inter"/>
                        </a:rPr>
                        <a:t>that</a:t>
                      </a:r>
                      <a:r>
                        <a:rPr lang="en" sz="1100">
                          <a:latin typeface="Inter"/>
                          <a:ea typeface="Inter"/>
                          <a:cs typeface="Inter"/>
                          <a:sym typeface="Inter"/>
                        </a:rPr>
                        <a:t> </a:t>
                      </a:r>
                      <a:r>
                        <a:rPr lang="en" sz="1100">
                          <a:latin typeface="Inter"/>
                          <a:ea typeface="Inter"/>
                          <a:cs typeface="Inter"/>
                          <a:sym typeface="Inter"/>
                        </a:rPr>
                        <a:t>were</a:t>
                      </a:r>
                      <a:r>
                        <a:rPr lang="en" sz="1100">
                          <a:latin typeface="Inter"/>
                          <a:ea typeface="Inter"/>
                          <a:cs typeface="Inter"/>
                          <a:sym typeface="Inter"/>
                        </a:rPr>
                        <a:t> not made for purchase by </a:t>
                      </a:r>
                      <a:r>
                        <a:rPr lang="en" sz="1100">
                          <a:latin typeface="Inter"/>
                          <a:ea typeface="Inter"/>
                          <a:cs typeface="Inter"/>
                          <a:sym typeface="Inter"/>
                        </a:rPr>
                        <a:t>outsiders</a:t>
                      </a:r>
                      <a:r>
                        <a:rPr lang="en" sz="1100">
                          <a:latin typeface="Inter"/>
                          <a:ea typeface="Inter"/>
                          <a:cs typeface="Inter"/>
                          <a:sym typeface="Inter"/>
                        </a:rPr>
                        <a:t> and not made to be displayed as art in museums. They were objects, like this storage box, that was made for everyday use by </a:t>
                      </a:r>
                      <a:r>
                        <a:rPr lang="en" sz="1100">
                          <a:latin typeface="Inter"/>
                          <a:ea typeface="Inter"/>
                          <a:cs typeface="Inter"/>
                          <a:sym typeface="Inter"/>
                        </a:rPr>
                        <a:t>specific</a:t>
                      </a:r>
                      <a:r>
                        <a:rPr lang="en" sz="1100">
                          <a:latin typeface="Inter"/>
                          <a:ea typeface="Inter"/>
                          <a:cs typeface="Inter"/>
                          <a:sym typeface="Inter"/>
                        </a:rPr>
                        <a:t> </a:t>
                      </a:r>
                      <a:r>
                        <a:rPr lang="en" sz="1100">
                          <a:latin typeface="Inter"/>
                          <a:ea typeface="Inter"/>
                          <a:cs typeface="Inter"/>
                          <a:sym typeface="Inter"/>
                        </a:rPr>
                        <a:t>individuals</a:t>
                      </a:r>
                      <a:r>
                        <a:rPr lang="en" sz="1100">
                          <a:latin typeface="Inter"/>
                          <a:ea typeface="Inter"/>
                          <a:cs typeface="Inter"/>
                          <a:sym typeface="Inter"/>
                        </a:rPr>
                        <a:t> in </a:t>
                      </a:r>
                      <a:r>
                        <a:rPr lang="en" sz="1100">
                          <a:latin typeface="Inter"/>
                          <a:ea typeface="Inter"/>
                          <a:cs typeface="Inter"/>
                          <a:sym typeface="Inter"/>
                        </a:rPr>
                        <a:t>families</a:t>
                      </a:r>
                      <a:r>
                        <a:rPr lang="en" sz="1100">
                          <a:latin typeface="Inter"/>
                          <a:ea typeface="Inter"/>
                          <a:cs typeface="Inter"/>
                          <a:sym typeface="Inter"/>
                        </a:rPr>
                        <a:t>. Some of the objects we’re going to see were sacred objects used in specific rituals and activities in specific circumstances and not </a:t>
                      </a:r>
                      <a:r>
                        <a:rPr lang="en" sz="1100">
                          <a:latin typeface="Inter"/>
                          <a:ea typeface="Inter"/>
                          <a:cs typeface="Inter"/>
                          <a:sym typeface="Inter"/>
                        </a:rPr>
                        <a:t>always</a:t>
                      </a:r>
                      <a:r>
                        <a:rPr lang="en" sz="1100">
                          <a:latin typeface="Inter"/>
                          <a:ea typeface="Inter"/>
                          <a:cs typeface="Inter"/>
                          <a:sym typeface="Inter"/>
                        </a:rPr>
                        <a:t> meant to be seen by just anyone. So these are </a:t>
                      </a:r>
                      <a:r>
                        <a:rPr lang="en" sz="1100">
                          <a:latin typeface="Inter"/>
                          <a:ea typeface="Inter"/>
                          <a:cs typeface="Inter"/>
                          <a:sym typeface="Inter"/>
                        </a:rPr>
                        <a:t>objects</a:t>
                      </a:r>
                      <a:r>
                        <a:rPr lang="en" sz="1100">
                          <a:latin typeface="Inter"/>
                          <a:ea typeface="Inter"/>
                          <a:cs typeface="Inter"/>
                          <a:sym typeface="Inter"/>
                        </a:rPr>
                        <a:t> that raise very specific </a:t>
                      </a:r>
                      <a:r>
                        <a:rPr lang="en" sz="1100">
                          <a:latin typeface="Inter"/>
                          <a:ea typeface="Inter"/>
                          <a:cs typeface="Inter"/>
                          <a:sym typeface="Inter"/>
                        </a:rPr>
                        <a:t>kind of</a:t>
                      </a:r>
                      <a:r>
                        <a:rPr lang="en" sz="1100">
                          <a:latin typeface="Inter"/>
                          <a:ea typeface="Inter"/>
                          <a:cs typeface="Inter"/>
                          <a:sym typeface="Inter"/>
                        </a:rPr>
                        <a:t> </a:t>
                      </a:r>
                      <a:r>
                        <a:rPr lang="en" sz="1100">
                          <a:latin typeface="Inter"/>
                          <a:ea typeface="Inter"/>
                          <a:cs typeface="Inter"/>
                          <a:sym typeface="Inter"/>
                        </a:rPr>
                        <a:t>issues</a:t>
                      </a:r>
                      <a:r>
                        <a:rPr lang="en" sz="1100">
                          <a:latin typeface="Inter"/>
                          <a:ea typeface="Inter"/>
                          <a:cs typeface="Inter"/>
                          <a:sym typeface="Inter"/>
                        </a:rPr>
                        <a:t>. How were they collected? As your reading of the article by Berlo and Phillips details, the vast majority of Native American objects in private and public collections </a:t>
                      </a:r>
                      <a:r>
                        <a:rPr lang="en" sz="1100">
                          <a:latin typeface="Inter"/>
                          <a:ea typeface="Inter"/>
                          <a:cs typeface="Inter"/>
                          <a:sym typeface="Inter"/>
                        </a:rPr>
                        <a:t>today</a:t>
                      </a:r>
                      <a:r>
                        <a:rPr lang="en" sz="1100">
                          <a:latin typeface="Inter"/>
                          <a:ea typeface="Inter"/>
                          <a:cs typeface="Inter"/>
                          <a:sym typeface="Inter"/>
                        </a:rPr>
                        <a:t> are the legacy of the high period </a:t>
                      </a:r>
                      <a:r>
                        <a:rPr lang="en" sz="1100">
                          <a:latin typeface="Inter"/>
                          <a:ea typeface="Inter"/>
                          <a:cs typeface="Inter"/>
                          <a:sym typeface="Inter"/>
                        </a:rPr>
                        <a:t>colonialism</a:t>
                      </a:r>
                      <a:r>
                        <a:rPr lang="en" sz="1100">
                          <a:latin typeface="Inter"/>
                          <a:ea typeface="Inter"/>
                          <a:cs typeface="Inter"/>
                          <a:sym typeface="Inter"/>
                        </a:rPr>
                        <a:t> that lasted from about 1830 to 1930. So in about 100 years, an enormous amount of Native American </a:t>
                      </a:r>
                      <a:r>
                        <a:rPr lang="en" sz="1100">
                          <a:latin typeface="Inter"/>
                          <a:ea typeface="Inter"/>
                          <a:cs typeface="Inter"/>
                          <a:sym typeface="Inter"/>
                        </a:rPr>
                        <a:t>cultural</a:t>
                      </a:r>
                      <a:r>
                        <a:rPr lang="en" sz="1100">
                          <a:latin typeface="Inter"/>
                          <a:ea typeface="Inter"/>
                          <a:cs typeface="Inter"/>
                          <a:sym typeface="Inter"/>
                        </a:rPr>
                        <a:t> heritage was collected through various means and concentrated in public collections and private hands.”</a:t>
                      </a:r>
                      <a:endParaRPr sz="1100">
                        <a:latin typeface="Inter"/>
                        <a:ea typeface="Inter"/>
                        <a:cs typeface="Inter"/>
                        <a:sym typeface="Inter"/>
                      </a:endParaRPr>
                    </a:p>
                  </a:txBody>
                  <a:tcPr marT="91425" marB="91425" marR="91425" marL="91425"/>
                </a:tc>
              </a:tr>
            </a:tbl>
          </a:graphicData>
        </a:graphic>
      </p:graphicFrame>
      <p:sp>
        <p:nvSpPr>
          <p:cNvPr id="61" name="Google Shape;61;p13"/>
          <p:cNvSpPr txBox="1"/>
          <p:nvPr/>
        </p:nvSpPr>
        <p:spPr>
          <a:xfrm>
            <a:off x="1878100" y="1789263"/>
            <a:ext cx="5439000" cy="12228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Historical Significance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
        <p:nvSpPr>
          <p:cNvPr id="62" name="Google Shape;62;p13"/>
          <p:cNvSpPr txBox="1"/>
          <p:nvPr/>
        </p:nvSpPr>
        <p:spPr>
          <a:xfrm>
            <a:off x="637700" y="2929875"/>
            <a:ext cx="5439000" cy="12228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Dr. Heghnar Watenpaugh</a:t>
            </a:r>
            <a:endParaRPr b="1" sz="1300">
              <a:solidFill>
                <a:srgbClr val="000000"/>
              </a:solidFill>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Dr. Heghnar Zeitlian Watenpaugh is Professor of Art History at the University of California, Davis. Her expertise includes architectural preservation, museums and cultural heritage. Her publications and seminars address many contemporary issues including the process of acquiring and exhibiting art.</a:t>
            </a:r>
            <a:endParaRPr sz="1100">
              <a:solidFill>
                <a:srgbClr val="000000"/>
              </a:solidFill>
              <a:latin typeface="Inter"/>
              <a:ea typeface="Inter"/>
              <a:cs typeface="Inter"/>
              <a:sym typeface="Inter"/>
            </a:endParaRPr>
          </a:p>
        </p:txBody>
      </p:sp>
      <p:sp>
        <p:nvSpPr>
          <p:cNvPr id="63" name="Google Shape;63;p13"/>
          <p:cNvSpPr txBox="1"/>
          <p:nvPr/>
        </p:nvSpPr>
        <p:spPr>
          <a:xfrm>
            <a:off x="455300" y="6996000"/>
            <a:ext cx="6861900" cy="210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r>
              <a:rPr b="1" lang="en" sz="1300">
                <a:solidFill>
                  <a:schemeClr val="dk1"/>
                </a:solidFill>
                <a:latin typeface="Halant"/>
                <a:ea typeface="Halant"/>
                <a:cs typeface="Halant"/>
                <a:sym typeface="Halant"/>
              </a:rPr>
              <a:t>:</a:t>
            </a:r>
            <a:endParaRPr b="1" sz="1300">
              <a:solidFill>
                <a:schemeClr val="dk1"/>
              </a:solidFill>
              <a:latin typeface="Halant"/>
              <a:ea typeface="Halant"/>
              <a:cs typeface="Halant"/>
              <a:sym typeface="Halant"/>
            </a:endParaRPr>
          </a:p>
          <a:p>
            <a:pPr indent="0" lvl="0" marL="0" rtl="0" algn="l">
              <a:spcBef>
                <a:spcPts val="0"/>
              </a:spcBef>
              <a:spcAft>
                <a:spcPts val="0"/>
              </a:spcAft>
              <a:buNone/>
            </a:pPr>
            <a:r>
              <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vocabulary is new and/or unclear?</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some of the uses of Native American objects that are on display in museums?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it important to know that “vast majority of Native American objects in private and public collections today are the legacy of the high period colonialism that lasted from about 1830 to 1930”?</a:t>
            </a:r>
            <a:endParaRPr sz="1100">
              <a:solidFill>
                <a:schemeClr val="dk1"/>
              </a:solidFill>
              <a:latin typeface="Inter"/>
              <a:ea typeface="Inter"/>
              <a:cs typeface="Inter"/>
              <a:sym typeface="Inter"/>
            </a:endParaRPr>
          </a:p>
        </p:txBody>
      </p:sp>
      <p:pic>
        <p:nvPicPr>
          <p:cNvPr id="64" name="Google Shape;64;p13"/>
          <p:cNvPicPr preferRelativeResize="0"/>
          <p:nvPr/>
        </p:nvPicPr>
        <p:blipFill rotWithShape="1">
          <a:blip r:embed="rId6">
            <a:alphaModFix/>
          </a:blip>
          <a:srcRect b="0" l="0" r="0" t="10952"/>
          <a:stretch/>
        </p:blipFill>
        <p:spPr>
          <a:xfrm>
            <a:off x="5959050" y="3012075"/>
            <a:ext cx="1358050" cy="10444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 name="Shape 68"/>
        <p:cNvGrpSpPr/>
        <p:nvPr/>
      </p:nvGrpSpPr>
      <p:grpSpPr>
        <a:xfrm>
          <a:off x="0" y="0"/>
          <a:ext cx="0" cy="0"/>
          <a:chOff x="0" y="0"/>
          <a:chExt cx="0" cy="0"/>
        </a:xfrm>
      </p:grpSpPr>
      <p:pic>
        <p:nvPicPr>
          <p:cNvPr id="69" name="Google Shape;69;p14"/>
          <p:cNvPicPr preferRelativeResize="0"/>
          <p:nvPr/>
        </p:nvPicPr>
        <p:blipFill rotWithShape="1">
          <a:blip r:embed="rId3">
            <a:alphaModFix/>
          </a:blip>
          <a:srcRect b="0" l="0" r="0" t="10952"/>
          <a:stretch/>
        </p:blipFill>
        <p:spPr>
          <a:xfrm>
            <a:off x="5959050" y="3012075"/>
            <a:ext cx="1358050" cy="1044425"/>
          </a:xfrm>
          <a:prstGeom prst="rect">
            <a:avLst/>
          </a:prstGeom>
          <a:noFill/>
          <a:ln>
            <a:noFill/>
          </a:ln>
        </p:spPr>
      </p:pic>
      <p:pic>
        <p:nvPicPr>
          <p:cNvPr id="70" name="Google Shape;70;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1" name="Google Shape;71;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Contextualization</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Colonialism &amp; Acquisition (Exemplar)</a:t>
            </a:r>
            <a:endParaRPr sz="1500">
              <a:solidFill>
                <a:srgbClr val="000000"/>
              </a:solidFill>
              <a:latin typeface="Plus Jakarta Sans Medium"/>
              <a:ea typeface="Plus Jakarta Sans Medium"/>
              <a:cs typeface="Plus Jakarta Sans Medium"/>
              <a:sym typeface="Plus Jakarta Sans Medium"/>
            </a:endParaRPr>
          </a:p>
        </p:txBody>
      </p:sp>
      <p:pic>
        <p:nvPicPr>
          <p:cNvPr id="72" name="Google Shape;72;p14"/>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73" name="Google Shape;73;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4" name="Google Shape;74;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5" name="Google Shape;75;p14"/>
          <p:cNvGraphicFramePr/>
          <p:nvPr/>
        </p:nvGraphicFramePr>
        <p:xfrm>
          <a:off x="455300" y="4180500"/>
          <a:ext cx="3000000" cy="3000000"/>
        </p:xfrm>
        <a:graphic>
          <a:graphicData uri="http://schemas.openxmlformats.org/drawingml/2006/table">
            <a:tbl>
              <a:tblPr>
                <a:noFill/>
                <a:tableStyleId>{A81A1ACA-B80E-499C-88C3-B0D1C40B31F5}</a:tableStyleId>
              </a:tblPr>
              <a:tblGrid>
                <a:gridCol w="6918375"/>
              </a:tblGrid>
              <a:tr h="431125">
                <a:tc>
                  <a:txBody>
                    <a:bodyPr/>
                    <a:lstStyle/>
                    <a:p>
                      <a:pPr indent="0" lvl="0" marL="0" rtl="0" algn="l">
                        <a:spcBef>
                          <a:spcPts val="0"/>
                        </a:spcBef>
                        <a:spcAft>
                          <a:spcPts val="0"/>
                        </a:spcAft>
                        <a:buNone/>
                      </a:pPr>
                      <a:r>
                        <a:rPr b="1" lang="en" sz="1300">
                          <a:latin typeface="Halant"/>
                          <a:ea typeface="Halant"/>
                          <a:cs typeface="Halant"/>
                          <a:sym typeface="Halant"/>
                        </a:rPr>
                        <a:t>Video Transcript: </a:t>
                      </a:r>
                      <a:r>
                        <a:rPr lang="en" sz="1300">
                          <a:latin typeface="Halant"/>
                          <a:ea typeface="Halant"/>
                          <a:cs typeface="Halant"/>
                          <a:sym typeface="Halant"/>
                        </a:rPr>
                        <a:t>(Begin at 1:29, End at 3:36)</a:t>
                      </a:r>
                      <a:endParaRPr sz="1300">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“So we have a long and painful history when it comes to talking about Native American objects in the museum and we’ll try to unpack that history. So what are we talking about when we talk about Native American objects? As an example, I’m showing you Storage Box made by a Tlingit artist in present day Alaska. Today, at the Metropolitan Museum of Art made in the late 19th century. In general, a lot of the case studies that we’re interested in relate to objects that were not made for purchase by outsiders and not made to be displayed as art in museums. They were objects, like this storage box, that was made for everyday use by specific individuals in families. Some of the objects we’re going to see were sacred objects used in specific rituals and activities in specific circumstances and not always meant to be seen by just anyone. So these are objects that raise very specific kind of issues. How were they collected? As your reading of the article by Berlo and Phillips details, the vast majority of Native American objects in private and public collections today are the legacy of the high period colonialism that lasted from about 1830 to 1930. So in about 100 years, an enormous amount of Native American cultural heritage was collected through various means and concentrated in public collections and private hands.”</a:t>
                      </a:r>
                      <a:endParaRPr sz="1100">
                        <a:latin typeface="Inter"/>
                        <a:ea typeface="Inter"/>
                        <a:cs typeface="Inter"/>
                        <a:sym typeface="Inter"/>
                      </a:endParaRPr>
                    </a:p>
                  </a:txBody>
                  <a:tcPr marT="91425" marB="91425" marR="91425" marL="91425"/>
                </a:tc>
              </a:tr>
            </a:tbl>
          </a:graphicData>
        </a:graphic>
      </p:graphicFrame>
      <p:sp>
        <p:nvSpPr>
          <p:cNvPr id="76" name="Google Shape;76;p14"/>
          <p:cNvSpPr txBox="1"/>
          <p:nvPr/>
        </p:nvSpPr>
        <p:spPr>
          <a:xfrm>
            <a:off x="637700" y="2929875"/>
            <a:ext cx="5439000" cy="12228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Dr. Heghnar Watenpaugh</a:t>
            </a:r>
            <a:endParaRPr b="1" sz="1300">
              <a:solidFill>
                <a:srgbClr val="000000"/>
              </a:solidFill>
              <a:latin typeface="Halant"/>
              <a:ea typeface="Halant"/>
              <a:cs typeface="Halant"/>
              <a:sym typeface="Halant"/>
            </a:endParaRPr>
          </a:p>
          <a:p>
            <a:pPr indent="0" lvl="0" marL="0" rtl="0" algn="l">
              <a:spcBef>
                <a:spcPts val="0"/>
              </a:spcBef>
              <a:spcAft>
                <a:spcPts val="0"/>
              </a:spcAft>
              <a:buNone/>
            </a:pPr>
            <a:r>
              <a:rPr lang="en" sz="1100">
                <a:latin typeface="Inter"/>
                <a:ea typeface="Inter"/>
                <a:cs typeface="Inter"/>
                <a:sym typeface="Inter"/>
              </a:rPr>
              <a:t>Dr. Heghnar Zeitlian Watenpaugh is Professor of Art History at the University of California, Davis. Her expertise includes architectural preservation, museums and cultural heritage. Her publications and seminars address many contemporary issues including the process of acquiring and exhibiting art.</a:t>
            </a:r>
            <a:endParaRPr sz="1100">
              <a:solidFill>
                <a:srgbClr val="000000"/>
              </a:solidFill>
              <a:latin typeface="Inter"/>
              <a:ea typeface="Inter"/>
              <a:cs typeface="Inter"/>
              <a:sym typeface="Inter"/>
            </a:endParaRPr>
          </a:p>
        </p:txBody>
      </p:sp>
      <p:sp>
        <p:nvSpPr>
          <p:cNvPr id="77" name="Google Shape;77;p14"/>
          <p:cNvSpPr txBox="1"/>
          <p:nvPr/>
        </p:nvSpPr>
        <p:spPr>
          <a:xfrm>
            <a:off x="455300" y="6996000"/>
            <a:ext cx="6861900" cy="241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Questions:</a:t>
            </a:r>
            <a:endParaRPr b="1" sz="1300">
              <a:solidFill>
                <a:schemeClr val="dk1"/>
              </a:solidFill>
              <a:latin typeface="Halant"/>
              <a:ea typeface="Halant"/>
              <a:cs typeface="Halant"/>
              <a:sym typeface="Halant"/>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vocabulary is new and/or unclear?</a:t>
            </a:r>
            <a:endParaRPr sz="1100">
              <a:solidFill>
                <a:schemeClr val="dk1"/>
              </a:solidFill>
              <a:latin typeface="Inter"/>
              <a:ea typeface="Inter"/>
              <a:cs typeface="Inter"/>
              <a:sym typeface="Inter"/>
            </a:endParaRPr>
          </a:p>
          <a:p>
            <a:pPr indent="0" lvl="0" marL="457200" rtl="0" algn="l">
              <a:spcBef>
                <a:spcPts val="0"/>
              </a:spcBef>
              <a:spcAft>
                <a:spcPts val="0"/>
              </a:spcAft>
              <a:buNone/>
            </a:pPr>
            <a:r>
              <a:rPr b="1" lang="en" sz="1100">
                <a:solidFill>
                  <a:schemeClr val="accent1"/>
                </a:solidFill>
                <a:latin typeface="Inter"/>
                <a:ea typeface="Inter"/>
                <a:cs typeface="Inter"/>
                <a:sym typeface="Inter"/>
              </a:rPr>
              <a:t>Tlingit, sacred, rituals, colonialism, cultural heritage</a:t>
            </a:r>
            <a:endParaRPr b="1" sz="1100">
              <a:solidFill>
                <a:schemeClr val="accent1"/>
              </a:solidFill>
              <a:latin typeface="Inter"/>
              <a:ea typeface="Inter"/>
              <a:cs typeface="Inter"/>
              <a:sym typeface="Inter"/>
            </a:endParaRPr>
          </a:p>
          <a:p>
            <a:pPr indent="0" lvl="0" marL="45720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What are some of the uses of Native American objects that are on display in museums?</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chemeClr val="accent1"/>
                </a:solidFill>
                <a:latin typeface="Inter"/>
                <a:ea typeface="Inter"/>
                <a:cs typeface="Inter"/>
                <a:sym typeface="Inter"/>
              </a:rPr>
              <a:t>	</a:t>
            </a:r>
            <a:r>
              <a:rPr b="1" lang="en" sz="1100">
                <a:solidFill>
                  <a:schemeClr val="accent1"/>
                </a:solidFill>
                <a:latin typeface="Inter"/>
                <a:ea typeface="Inter"/>
                <a:cs typeface="Inter"/>
                <a:sym typeface="Inter"/>
              </a:rPr>
              <a:t>Objects were often created with specific purposes that did not include exhibition in a museum, such as storing items, everyday use, or as part of religious ceremonies or rituals.</a:t>
            </a:r>
            <a:endParaRPr b="1" sz="1100">
              <a:solidFill>
                <a:schemeClr val="accent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rPr lang="en" sz="1100">
                <a:solidFill>
                  <a:schemeClr val="dk1"/>
                </a:solidFill>
                <a:latin typeface="Inter"/>
                <a:ea typeface="Inter"/>
                <a:cs typeface="Inter"/>
                <a:sym typeface="Inter"/>
              </a:rPr>
              <a:t>Why is it important to know that “vast majority of Native American objects in private and public collections today are the legacy of the high period colonialism”?</a:t>
            </a:r>
            <a:endParaRPr sz="1100">
              <a:solidFill>
                <a:schemeClr val="dk1"/>
              </a:solidFill>
              <a:latin typeface="Inter"/>
              <a:ea typeface="Inter"/>
              <a:cs typeface="Inter"/>
              <a:sym typeface="Inter"/>
            </a:endParaRPr>
          </a:p>
          <a:p>
            <a:pPr indent="457200" lvl="0" marL="0" rtl="0" algn="l">
              <a:spcBef>
                <a:spcPts val="0"/>
              </a:spcBef>
              <a:spcAft>
                <a:spcPts val="0"/>
              </a:spcAft>
              <a:buNone/>
            </a:pPr>
            <a:r>
              <a:rPr b="1" lang="en" sz="1100">
                <a:solidFill>
                  <a:schemeClr val="accent1"/>
                </a:solidFill>
                <a:latin typeface="Inter"/>
                <a:ea typeface="Inter"/>
                <a:cs typeface="Inter"/>
                <a:sym typeface="Inter"/>
              </a:rPr>
              <a:t>It is important to understand that many of these objects were likely taken without consent and contributed to the loss of ability to preserve cultural heritage and identity in Indigenous communities. </a:t>
            </a:r>
            <a:endParaRPr b="1" sz="1100">
              <a:solidFill>
                <a:schemeClr val="accent1"/>
              </a:solidFill>
              <a:latin typeface="Inter"/>
              <a:ea typeface="Inter"/>
              <a:cs typeface="Inter"/>
              <a:sym typeface="Inter"/>
            </a:endParaRPr>
          </a:p>
        </p:txBody>
      </p:sp>
      <p:pic>
        <p:nvPicPr>
          <p:cNvPr id="78" name="Google Shape;78;p14"/>
          <p:cNvPicPr preferRelativeResize="0"/>
          <p:nvPr/>
        </p:nvPicPr>
        <p:blipFill>
          <a:blip r:embed="rId6">
            <a:alphaModFix/>
          </a:blip>
          <a:stretch>
            <a:fillRect/>
          </a:stretch>
        </p:blipFill>
        <p:spPr>
          <a:xfrm>
            <a:off x="694375" y="1820338"/>
            <a:ext cx="1056525" cy="1056525"/>
          </a:xfrm>
          <a:prstGeom prst="rect">
            <a:avLst/>
          </a:prstGeom>
          <a:noFill/>
          <a:ln>
            <a:noFill/>
          </a:ln>
        </p:spPr>
      </p:pic>
      <p:sp>
        <p:nvSpPr>
          <p:cNvPr id="79" name="Google Shape;79;p14"/>
          <p:cNvSpPr txBox="1"/>
          <p:nvPr/>
        </p:nvSpPr>
        <p:spPr>
          <a:xfrm>
            <a:off x="1878100" y="1789263"/>
            <a:ext cx="5439000" cy="12228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Historical Significance</a:t>
            </a:r>
            <a:endParaRPr b="1" sz="1300">
              <a:solidFill>
                <a:srgbClr val="000000"/>
              </a:solidFill>
              <a:latin typeface="Halant"/>
              <a:ea typeface="Halant"/>
              <a:cs typeface="Halant"/>
              <a:sym typeface="Halant"/>
            </a:endParaRPr>
          </a:p>
          <a:p>
            <a:pPr indent="0" lvl="0" marL="0" rtl="0" algn="l">
              <a:spcBef>
                <a:spcPts val="0"/>
              </a:spcBef>
              <a:spcAft>
                <a:spcPts val="0"/>
              </a:spcAft>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identifying and exploring the reasons why historical people, places, events, or ideas are worth remembering; that is, their historical significance.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